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543800" y="594360"/>
            <a:ext cx="3840480" cy="2743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100" b="1">
                <a:solidFill>
                  <a:srgbClr val="006FD2"/>
                </a:solidFill>
                <a:latin typeface="Aptos"/>
              </a:rPr>
              <a:t>CAMPERTEMP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43800" y="932688"/>
            <a:ext cx="3977639" cy="14173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2500" b="1">
                <a:solidFill>
                  <a:srgbClr val="0F1C2B"/>
                </a:solidFill>
                <a:latin typeface="Aptos"/>
              </a:rPr>
              <a:t>One Camper.
Many Temperatures.
An Invisible Risk.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543800" y="2542032"/>
            <a:ext cx="3977639" cy="65836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400" b="0">
                <a:solidFill>
                  <a:srgbClr val="1C2732"/>
                </a:solidFill>
                <a:latin typeface="Aptos"/>
              </a:rPr>
              <a:t>A single temperature reading does not show
what is happening in other areas of the vehicle.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43800" y="3401568"/>
            <a:ext cx="384048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900" b="1">
                <a:solidFill>
                  <a:srgbClr val="006FD2"/>
                </a:solidFill>
                <a:latin typeface="Aptos"/>
              </a:rPr>
              <a:t>RELEVANT PROTECTION AREAS</a:t>
            </a:r>
          </a:p>
        </p:txBody>
      </p:sp>
      <p:sp>
        <p:nvSpPr>
          <p:cNvPr id="7" name="Oval 6"/>
          <p:cNvSpPr/>
          <p:nvPr/>
        </p:nvSpPr>
        <p:spPr>
          <a:xfrm>
            <a:off x="7543800" y="3749039"/>
            <a:ext cx="438912" cy="438912"/>
          </a:xfrm>
          <a:prstGeom prst="ellipse">
            <a:avLst/>
          </a:prstGeom>
          <a:solidFill>
            <a:srgbClr val="E12D2D"/>
          </a:solidFill>
          <a:ln>
            <a:solidFill>
              <a:srgbClr val="E12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543800" y="3758183"/>
            <a:ext cx="438912" cy="38404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sz="1800" b="0">
                <a:solidFill>
                  <a:srgbClr val="FFFFFF"/>
                </a:solidFill>
                <a:latin typeface="Segoe UI Emoji"/>
              </a:rPr>
              <a:t>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10727" y="3767327"/>
            <a:ext cx="12344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sz="1100" b="1">
                <a:solidFill>
                  <a:srgbClr val="0F1C2B"/>
                </a:solidFill>
                <a:latin typeface="Aptos"/>
              </a:rPr>
              <a:t>Dog</a:t>
            </a:r>
          </a:p>
        </p:txBody>
      </p:sp>
      <p:sp>
        <p:nvSpPr>
          <p:cNvPr id="10" name="Oval 9"/>
          <p:cNvSpPr/>
          <p:nvPr/>
        </p:nvSpPr>
        <p:spPr>
          <a:xfrm>
            <a:off x="9464040" y="3749039"/>
            <a:ext cx="438912" cy="438912"/>
          </a:xfrm>
          <a:prstGeom prst="ellipse">
            <a:avLst/>
          </a:prstGeom>
          <a:solidFill>
            <a:srgbClr val="006FD2"/>
          </a:solidFill>
          <a:ln>
            <a:solidFill>
              <a:srgbClr val="006F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464040" y="3758183"/>
            <a:ext cx="438912" cy="38404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sz="1800" b="0">
                <a:solidFill>
                  <a:srgbClr val="FFFFFF"/>
                </a:solidFill>
                <a:latin typeface="Segoe UI Emoji"/>
              </a:rPr>
              <a:t>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30967" y="3767327"/>
            <a:ext cx="12344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sz="1100" b="1">
                <a:solidFill>
                  <a:srgbClr val="0F1C2B"/>
                </a:solidFill>
                <a:latin typeface="Aptos"/>
              </a:rPr>
              <a:t>Sleeping</a:t>
            </a:r>
          </a:p>
        </p:txBody>
      </p:sp>
      <p:sp>
        <p:nvSpPr>
          <p:cNvPr id="13" name="Oval 12"/>
          <p:cNvSpPr/>
          <p:nvPr/>
        </p:nvSpPr>
        <p:spPr>
          <a:xfrm>
            <a:off x="7543800" y="4315968"/>
            <a:ext cx="438912" cy="438912"/>
          </a:xfrm>
          <a:prstGeom prst="ellipse">
            <a:avLst/>
          </a:prstGeom>
          <a:solidFill>
            <a:srgbClr val="006FD2"/>
          </a:solidFill>
          <a:ln>
            <a:solidFill>
              <a:srgbClr val="006F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543800" y="4325112"/>
            <a:ext cx="438912" cy="38404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sz="1800" b="0">
                <a:solidFill>
                  <a:srgbClr val="FFFFFF"/>
                </a:solidFill>
                <a:latin typeface="Segoe UI Emoji"/>
              </a:rPr>
              <a:t>🏠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10727" y="4334255"/>
            <a:ext cx="12344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sz="1100" b="1">
                <a:solidFill>
                  <a:srgbClr val="0F1C2B"/>
                </a:solidFill>
                <a:latin typeface="Aptos"/>
              </a:rPr>
              <a:t>Living</a:t>
            </a:r>
          </a:p>
        </p:txBody>
      </p:sp>
      <p:sp>
        <p:nvSpPr>
          <p:cNvPr id="16" name="Oval 15"/>
          <p:cNvSpPr/>
          <p:nvPr/>
        </p:nvSpPr>
        <p:spPr>
          <a:xfrm>
            <a:off x="9464040" y="4315968"/>
            <a:ext cx="438912" cy="438912"/>
          </a:xfrm>
          <a:prstGeom prst="ellipse">
            <a:avLst/>
          </a:prstGeom>
          <a:solidFill>
            <a:srgbClr val="1C8C60"/>
          </a:solidFill>
          <a:ln>
            <a:solidFill>
              <a:srgbClr val="1C8C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464040" y="4325112"/>
            <a:ext cx="438912" cy="38404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sz="1800" b="0">
                <a:solidFill>
                  <a:srgbClr val="FFFFFF"/>
                </a:solidFill>
                <a:latin typeface="Segoe UI Emoji"/>
              </a:rPr>
              <a:t>💊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30967" y="4334255"/>
            <a:ext cx="12344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sz="1050" b="1">
                <a:solidFill>
                  <a:srgbClr val="0F1C2B"/>
                </a:solidFill>
                <a:latin typeface="Aptos"/>
              </a:rPr>
              <a:t>Medications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98079" y="5074920"/>
            <a:ext cx="4160520" cy="1051560"/>
          </a:xfrm>
          <a:prstGeom prst="roundRect">
            <a:avLst/>
          </a:prstGeom>
          <a:solidFill>
            <a:srgbClr val="E8F3FC"/>
          </a:solidFill>
          <a:ln w="12700">
            <a:solidFill>
              <a:srgbClr val="E8F3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772400" y="5266944"/>
            <a:ext cx="361188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300" b="1">
                <a:solidFill>
                  <a:srgbClr val="0F1C2B"/>
                </a:solidFill>
                <a:latin typeface="Aptos"/>
              </a:rPr>
              <a:t>CamperTemp monitors multiple areas,
detects temperature development and enables
predictive action.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543800" y="6291072"/>
            <a:ext cx="4023360" cy="2560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100" b="1">
                <a:solidFill>
                  <a:srgbClr val="006FD2"/>
                </a:solidFill>
                <a:latin typeface="Aptos"/>
              </a:rPr>
              <a:t>Don't just measure what is.  Recognize what is happening.</a:t>
            </a:r>
          </a:p>
        </p:txBody>
      </p:sp>
      <p:pic>
        <p:nvPicPr>
          <p:cNvPr id="22" name="Picture 21" descr="CamperTemp erstes Bild engl(1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4825" y="320040"/>
            <a:ext cx="4774149" cy="61721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530352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000" b="1">
                <a:solidFill>
                  <a:srgbClr val="006FD2"/>
                </a:solidFill>
                <a:latin typeface="Aptos"/>
              </a:rPr>
              <a:t>THE INNOVATION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972800" cy="5029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2700" b="1">
                <a:solidFill>
                  <a:srgbClr val="0F1C2B"/>
                </a:solidFill>
                <a:latin typeface="Aptos"/>
              </a:rPr>
              <a:t>From Temperature Monitoring to Predictive Temperature Safety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188720"/>
            <a:ext cx="10881360" cy="5029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400" b="0">
                <a:solidFill>
                  <a:srgbClr val="5B6A78"/>
                </a:solidFill>
                <a:latin typeface="Aptos"/>
              </a:rPr>
              <a:t>CamperTemp does not just look at a single reading – it tracks the development across multiple relevant interior areas.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874519"/>
            <a:ext cx="2267712" cy="2331720"/>
          </a:xfrm>
          <a:prstGeom prst="roundRect">
            <a:avLst/>
          </a:prstGeom>
          <a:solidFill>
            <a:srgbClr val="F7F9FB"/>
          </a:solidFill>
          <a:ln w="12700">
            <a:solidFill>
              <a:srgbClr val="DD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22959" y="2084831"/>
            <a:ext cx="438912" cy="438912"/>
          </a:xfrm>
          <a:prstGeom prst="ellipse">
            <a:avLst/>
          </a:prstGeom>
          <a:solidFill>
            <a:srgbClr val="006FD2"/>
          </a:solidFill>
          <a:ln>
            <a:solidFill>
              <a:srgbClr val="006F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59" y="2103120"/>
            <a:ext cx="438912" cy="32004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2688336"/>
            <a:ext cx="1828800" cy="3200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500" b="1">
                <a:solidFill>
                  <a:srgbClr val="0F1C2B"/>
                </a:solidFill>
                <a:latin typeface="Aptos"/>
              </a:rPr>
              <a:t>DETECT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59" y="3108960"/>
            <a:ext cx="1828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250" b="0">
                <a:solidFill>
                  <a:srgbClr val="1C2732"/>
                </a:solidFill>
                <a:latin typeface="Aptos"/>
              </a:rPr>
              <a:t>Multiple relevant
interior areas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44368" y="2770632"/>
            <a:ext cx="457200" cy="3657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/>
            <a:r>
              <a:rPr sz="2300" b="1">
                <a:solidFill>
                  <a:srgbClr val="006FD2"/>
                </a:solidFill>
                <a:latin typeface="Aptos"/>
              </a:rPr>
              <a:t>→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520440" y="1874519"/>
            <a:ext cx="2267712" cy="2331720"/>
          </a:xfrm>
          <a:prstGeom prst="roundRect">
            <a:avLst/>
          </a:prstGeom>
          <a:solidFill>
            <a:srgbClr val="F7F9FB"/>
          </a:solidFill>
          <a:ln w="12700">
            <a:solidFill>
              <a:srgbClr val="DD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3703320" y="2084831"/>
            <a:ext cx="438912" cy="438912"/>
          </a:xfrm>
          <a:prstGeom prst="ellipse">
            <a:avLst/>
          </a:prstGeom>
          <a:solidFill>
            <a:srgbClr val="006FD2"/>
          </a:solidFill>
          <a:ln>
            <a:solidFill>
              <a:srgbClr val="006F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703320" y="2103120"/>
            <a:ext cx="438912" cy="32004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03320" y="2688336"/>
            <a:ext cx="1828800" cy="3200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500" b="1">
                <a:solidFill>
                  <a:srgbClr val="0F1C2B"/>
                </a:solidFill>
                <a:latin typeface="Aptos"/>
              </a:rPr>
              <a:t>RECOGNIZE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03320" y="3108960"/>
            <a:ext cx="1828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250" b="0">
                <a:solidFill>
                  <a:srgbClr val="1C2732"/>
                </a:solidFill>
                <a:latin typeface="Aptos"/>
              </a:rPr>
              <a:t>Temperature development
instead of just the current value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24728" y="2770632"/>
            <a:ext cx="457200" cy="3657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/>
            <a:r>
              <a:rPr sz="2300" b="1">
                <a:solidFill>
                  <a:srgbClr val="006FD2"/>
                </a:solidFill>
                <a:latin typeface="Aptos"/>
              </a:rPr>
              <a:t>→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0" y="1874519"/>
            <a:ext cx="2267712" cy="2331720"/>
          </a:xfrm>
          <a:prstGeom prst="roundRect">
            <a:avLst/>
          </a:prstGeom>
          <a:solidFill>
            <a:srgbClr val="F7F9FB"/>
          </a:solidFill>
          <a:ln w="12700">
            <a:solidFill>
              <a:srgbClr val="DD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6583680" y="2084831"/>
            <a:ext cx="438912" cy="438912"/>
          </a:xfrm>
          <a:prstGeom prst="ellipse">
            <a:avLst/>
          </a:prstGeom>
          <a:solidFill>
            <a:srgbClr val="006FD2"/>
          </a:solidFill>
          <a:ln>
            <a:solidFill>
              <a:srgbClr val="006F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83680" y="2103120"/>
            <a:ext cx="438912" cy="32004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83680" y="2688336"/>
            <a:ext cx="1828800" cy="3200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500" b="1">
                <a:solidFill>
                  <a:srgbClr val="0F1C2B"/>
                </a:solidFill>
                <a:latin typeface="Aptos"/>
              </a:rPr>
              <a:t>PREDICT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83680" y="3108960"/>
            <a:ext cx="1828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250" b="0">
                <a:solidFill>
                  <a:srgbClr val="1C2732"/>
                </a:solidFill>
                <a:latin typeface="Aptos"/>
              </a:rPr>
              <a:t>Critical development
before the threshold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705088" y="2770632"/>
            <a:ext cx="457200" cy="3657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/>
            <a:r>
              <a:rPr sz="2300" b="1">
                <a:solidFill>
                  <a:srgbClr val="006FD2"/>
                </a:solidFill>
                <a:latin typeface="Aptos"/>
              </a:rPr>
              <a:t>→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281160" y="1874519"/>
            <a:ext cx="2267712" cy="2331720"/>
          </a:xfrm>
          <a:prstGeom prst="roundRect">
            <a:avLst/>
          </a:prstGeom>
          <a:solidFill>
            <a:srgbClr val="F7F9FB"/>
          </a:solidFill>
          <a:ln w="12700">
            <a:solidFill>
              <a:srgbClr val="DD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464040" y="2084831"/>
            <a:ext cx="438912" cy="438912"/>
          </a:xfrm>
          <a:prstGeom prst="ellipse">
            <a:avLst/>
          </a:prstGeom>
          <a:solidFill>
            <a:srgbClr val="E12D2D"/>
          </a:solidFill>
          <a:ln>
            <a:solidFill>
              <a:srgbClr val="E12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464040" y="2103120"/>
            <a:ext cx="438912" cy="32004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04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464040" y="2688336"/>
            <a:ext cx="1828800" cy="3200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500" b="1">
                <a:solidFill>
                  <a:srgbClr val="0F1C2B"/>
                </a:solidFill>
                <a:latin typeface="Aptos"/>
              </a:rPr>
              <a:t>ACT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464040" y="3108960"/>
            <a:ext cx="1828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250" b="0">
                <a:solidFill>
                  <a:srgbClr val="1C2732"/>
                </a:solidFill>
                <a:latin typeface="Aptos"/>
              </a:rPr>
              <a:t>Warn and/or
take countermeasures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94360" y="6510528"/>
            <a:ext cx="5029200" cy="1828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800" b="0">
                <a:solidFill>
                  <a:srgbClr val="5B6A78"/>
                </a:solidFill>
                <a:latin typeface="Aptos"/>
              </a:rPr>
              <a:t>CamperTemp · Predictive Temperature Safety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1201400" y="6492240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r"/>
            <a:r>
              <a:rPr sz="900" b="1">
                <a:solidFill>
                  <a:srgbClr val="5B6A78"/>
                </a:solidFill>
                <a:latin typeface="Aptos"/>
              </a:rPr>
              <a:t>02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58368" y="4498848"/>
            <a:ext cx="292608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900" b="1">
                <a:solidFill>
                  <a:srgbClr val="006FD2"/>
                </a:solidFill>
                <a:latin typeface="Aptos"/>
              </a:rPr>
              <a:t>WHERE IS THIS RELEVANT?</a:t>
            </a:r>
          </a:p>
        </p:txBody>
      </p:sp>
      <p:sp>
        <p:nvSpPr>
          <p:cNvPr id="46" name="Oval 45"/>
          <p:cNvSpPr/>
          <p:nvPr/>
        </p:nvSpPr>
        <p:spPr>
          <a:xfrm>
            <a:off x="658368" y="4846320"/>
            <a:ext cx="420624" cy="420624"/>
          </a:xfrm>
          <a:prstGeom prst="ellipse">
            <a:avLst/>
          </a:prstGeom>
          <a:solidFill>
            <a:srgbClr val="E12D2D"/>
          </a:solidFill>
          <a:ln>
            <a:solidFill>
              <a:srgbClr val="E12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58368" y="4850892"/>
            <a:ext cx="420624" cy="36576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sz="1600" b="0">
                <a:solidFill>
                  <a:srgbClr val="FFFFFF"/>
                </a:solidFill>
                <a:latin typeface="Segoe UI Emoji"/>
              </a:rPr>
              <a:t>🐕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161288" y="4855464"/>
            <a:ext cx="1234440" cy="347472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sz="1050" b="1">
                <a:solidFill>
                  <a:srgbClr val="0F1C2B"/>
                </a:solidFill>
                <a:latin typeface="Aptos"/>
              </a:rPr>
              <a:t>Dog</a:t>
            </a:r>
          </a:p>
        </p:txBody>
      </p:sp>
      <p:sp>
        <p:nvSpPr>
          <p:cNvPr id="49" name="Oval 48"/>
          <p:cNvSpPr/>
          <p:nvPr/>
        </p:nvSpPr>
        <p:spPr>
          <a:xfrm>
            <a:off x="2871215" y="4846320"/>
            <a:ext cx="420624" cy="420624"/>
          </a:xfrm>
          <a:prstGeom prst="ellipse">
            <a:avLst/>
          </a:prstGeom>
          <a:solidFill>
            <a:srgbClr val="006FD2"/>
          </a:solidFill>
          <a:ln>
            <a:solidFill>
              <a:srgbClr val="006F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2871215" y="4850892"/>
            <a:ext cx="420624" cy="36576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sz="1600" b="0">
                <a:solidFill>
                  <a:srgbClr val="FFFFFF"/>
                </a:solidFill>
                <a:latin typeface="Segoe UI Emoji"/>
              </a:rPr>
              <a:t>👨‍👩‍👧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374135" y="4855464"/>
            <a:ext cx="1234440" cy="347472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sz="1050" b="1">
                <a:solidFill>
                  <a:srgbClr val="0F1C2B"/>
                </a:solidFill>
                <a:latin typeface="Aptos"/>
              </a:rPr>
              <a:t>Children</a:t>
            </a:r>
          </a:p>
        </p:txBody>
      </p:sp>
      <p:sp>
        <p:nvSpPr>
          <p:cNvPr id="52" name="Oval 51"/>
          <p:cNvSpPr/>
          <p:nvPr/>
        </p:nvSpPr>
        <p:spPr>
          <a:xfrm>
            <a:off x="5084064" y="4846320"/>
            <a:ext cx="420624" cy="420624"/>
          </a:xfrm>
          <a:prstGeom prst="ellipse">
            <a:avLst/>
          </a:prstGeom>
          <a:solidFill>
            <a:srgbClr val="006FD2"/>
          </a:solidFill>
          <a:ln>
            <a:solidFill>
              <a:srgbClr val="006F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5084064" y="4850892"/>
            <a:ext cx="420624" cy="36576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sz="1600" b="0">
                <a:solidFill>
                  <a:srgbClr val="FFFFFF"/>
                </a:solidFill>
                <a:latin typeface="Segoe UI Emoji"/>
              </a:rPr>
              <a:t>🛏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586983" y="4855464"/>
            <a:ext cx="1234440" cy="347472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sz="1050" b="1">
                <a:solidFill>
                  <a:srgbClr val="0F1C2B"/>
                </a:solidFill>
                <a:latin typeface="Aptos"/>
              </a:rPr>
              <a:t>Sleeping</a:t>
            </a:r>
          </a:p>
        </p:txBody>
      </p:sp>
      <p:sp>
        <p:nvSpPr>
          <p:cNvPr id="55" name="Oval 54"/>
          <p:cNvSpPr/>
          <p:nvPr/>
        </p:nvSpPr>
        <p:spPr>
          <a:xfrm>
            <a:off x="7296912" y="4846320"/>
            <a:ext cx="420624" cy="420624"/>
          </a:xfrm>
          <a:prstGeom prst="ellipse">
            <a:avLst/>
          </a:prstGeom>
          <a:solidFill>
            <a:srgbClr val="006FD2"/>
          </a:solidFill>
          <a:ln>
            <a:solidFill>
              <a:srgbClr val="006F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7296912" y="4850892"/>
            <a:ext cx="420624" cy="36576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sz="1600" b="0">
                <a:solidFill>
                  <a:srgbClr val="FFFFFF"/>
                </a:solidFill>
                <a:latin typeface="Segoe UI Emoji"/>
              </a:rPr>
              <a:t>🏠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799831" y="4855464"/>
            <a:ext cx="1234440" cy="347472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sz="1050" b="1">
                <a:solidFill>
                  <a:srgbClr val="0F1C2B"/>
                </a:solidFill>
                <a:latin typeface="Aptos"/>
              </a:rPr>
              <a:t>Living</a:t>
            </a:r>
          </a:p>
        </p:txBody>
      </p:sp>
      <p:sp>
        <p:nvSpPr>
          <p:cNvPr id="58" name="Oval 57"/>
          <p:cNvSpPr/>
          <p:nvPr/>
        </p:nvSpPr>
        <p:spPr>
          <a:xfrm>
            <a:off x="9509760" y="4846320"/>
            <a:ext cx="420624" cy="420624"/>
          </a:xfrm>
          <a:prstGeom prst="ellipse">
            <a:avLst/>
          </a:prstGeom>
          <a:solidFill>
            <a:srgbClr val="1C8C60"/>
          </a:solidFill>
          <a:ln>
            <a:solidFill>
              <a:srgbClr val="1C8C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9509760" y="4850892"/>
            <a:ext cx="420624" cy="36576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sz="1600" b="0">
                <a:solidFill>
                  <a:srgbClr val="FFFFFF"/>
                </a:solidFill>
                <a:latin typeface="Segoe UI Emoji"/>
              </a:rPr>
              <a:t>💊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0012680" y="4855464"/>
            <a:ext cx="1234440" cy="347472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sz="1050" b="1">
                <a:solidFill>
                  <a:srgbClr val="0F1C2B"/>
                </a:solidFill>
                <a:latin typeface="Aptos"/>
              </a:rPr>
              <a:t>Medication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658368" y="5413248"/>
            <a:ext cx="10927080" cy="566928"/>
          </a:xfrm>
          <a:prstGeom prst="roundRect">
            <a:avLst/>
          </a:prstGeom>
          <a:solidFill>
            <a:srgbClr val="0F1C2B"/>
          </a:solidFill>
          <a:ln>
            <a:solidFill>
              <a:srgbClr val="0F1C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868680" y="5559552"/>
            <a:ext cx="10515600" cy="2743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Don't just measure what is.  Recognize what is happening.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530352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000" b="1">
                <a:solidFill>
                  <a:srgbClr val="006FD2"/>
                </a:solidFill>
                <a:latin typeface="Aptos"/>
              </a:rPr>
              <a:t>TECHNOLOGY &amp; PROTECTION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972800" cy="5029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2700" b="1">
                <a:solidFill>
                  <a:srgbClr val="0F1C2B"/>
                </a:solidFill>
                <a:latin typeface="Aptos"/>
              </a:rPr>
              <a:t>A Protected Technology Architecture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188720"/>
            <a:ext cx="10881360" cy="5029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400" b="0">
                <a:solidFill>
                  <a:srgbClr val="5B6A78"/>
                </a:solidFill>
                <a:latin typeface="Aptos"/>
              </a:rPr>
              <a:t>The strength lies in the combination of multiple technical building blocks – not in a single sensor.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828800"/>
            <a:ext cx="2834640" cy="1353312"/>
          </a:xfrm>
          <a:prstGeom prst="roundRect">
            <a:avLst/>
          </a:prstGeom>
          <a:solidFill>
            <a:srgbClr val="F7F9FB"/>
          </a:solidFill>
          <a:ln w="12700">
            <a:solidFill>
              <a:srgbClr val="DD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22959" y="2057400"/>
            <a:ext cx="438912" cy="438912"/>
          </a:xfrm>
          <a:prstGeom prst="ellipse">
            <a:avLst/>
          </a:prstGeom>
          <a:solidFill>
            <a:srgbClr val="006FD2"/>
          </a:solidFill>
          <a:ln>
            <a:solidFill>
              <a:srgbClr val="006F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59" y="2084832"/>
            <a:ext cx="438912" cy="29260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9888" y="2048256"/>
            <a:ext cx="1828800" cy="80467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r"/>
            <a:r>
              <a:rPr sz="1300" b="1">
                <a:solidFill>
                  <a:srgbClr val="0F1C2B"/>
                </a:solidFill>
                <a:latin typeface="Aptos"/>
              </a:rPr>
              <a:t>Spatially distributed
temperature monitoring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023360" y="1828800"/>
            <a:ext cx="2834640" cy="1353312"/>
          </a:xfrm>
          <a:prstGeom prst="roundRect">
            <a:avLst/>
          </a:prstGeom>
          <a:solidFill>
            <a:srgbClr val="F7F9FB"/>
          </a:solidFill>
          <a:ln w="12700">
            <a:solidFill>
              <a:srgbClr val="DD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206240" y="2057400"/>
            <a:ext cx="438912" cy="438912"/>
          </a:xfrm>
          <a:prstGeom prst="ellipse">
            <a:avLst/>
          </a:prstGeom>
          <a:solidFill>
            <a:srgbClr val="006FD2"/>
          </a:solidFill>
          <a:ln>
            <a:solidFill>
              <a:srgbClr val="006F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206240" y="2084832"/>
            <a:ext cx="438912" cy="29260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73168" y="2048256"/>
            <a:ext cx="1828800" cy="80467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r"/>
            <a:r>
              <a:rPr sz="1300" b="1">
                <a:solidFill>
                  <a:srgbClr val="0F1C2B"/>
                </a:solidFill>
                <a:latin typeface="Aptos"/>
              </a:rPr>
              <a:t>Predictive assessment
of temperature development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406640" y="1828800"/>
            <a:ext cx="2834640" cy="1353312"/>
          </a:xfrm>
          <a:prstGeom prst="roundRect">
            <a:avLst/>
          </a:prstGeom>
          <a:solidFill>
            <a:srgbClr val="F7F9FB"/>
          </a:solidFill>
          <a:ln w="12700">
            <a:solidFill>
              <a:srgbClr val="DD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589519" y="2057400"/>
            <a:ext cx="438912" cy="438912"/>
          </a:xfrm>
          <a:prstGeom prst="ellipse">
            <a:avLst/>
          </a:prstGeom>
          <a:solidFill>
            <a:srgbClr val="006FD2"/>
          </a:solidFill>
          <a:ln>
            <a:solidFill>
              <a:srgbClr val="006F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589519" y="2084832"/>
            <a:ext cx="438912" cy="29260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56448" y="2048256"/>
            <a:ext cx="1828800" cy="80467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r"/>
            <a:r>
              <a:rPr sz="1300" b="1">
                <a:solidFill>
                  <a:srgbClr val="0F1C2B"/>
                </a:solidFill>
                <a:latin typeface="Aptos"/>
              </a:rPr>
              <a:t>Individual
monitoring zones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3675887"/>
            <a:ext cx="2834640" cy="1353312"/>
          </a:xfrm>
          <a:prstGeom prst="roundRect">
            <a:avLst/>
          </a:prstGeom>
          <a:solidFill>
            <a:srgbClr val="F7F9FB"/>
          </a:solidFill>
          <a:ln w="12700">
            <a:solidFill>
              <a:srgbClr val="DD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22959" y="3904487"/>
            <a:ext cx="438912" cy="438912"/>
          </a:xfrm>
          <a:prstGeom prst="ellipse">
            <a:avLst/>
          </a:prstGeom>
          <a:solidFill>
            <a:srgbClr val="006FD2"/>
          </a:solidFill>
          <a:ln>
            <a:solidFill>
              <a:srgbClr val="006F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59" y="3931920"/>
            <a:ext cx="438912" cy="29260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89888" y="3895344"/>
            <a:ext cx="1828800" cy="80467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r"/>
            <a:r>
              <a:rPr sz="1300" b="1">
                <a:solidFill>
                  <a:srgbClr val="0F1C2B"/>
                </a:solidFill>
                <a:latin typeface="Aptos"/>
              </a:rPr>
              <a:t>Freely positionable
sensors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023360" y="3675887"/>
            <a:ext cx="2834640" cy="1353312"/>
          </a:xfrm>
          <a:prstGeom prst="roundRect">
            <a:avLst/>
          </a:prstGeom>
          <a:solidFill>
            <a:srgbClr val="F7F9FB"/>
          </a:solidFill>
          <a:ln w="12700">
            <a:solidFill>
              <a:srgbClr val="DD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4206240" y="3904487"/>
            <a:ext cx="438912" cy="438912"/>
          </a:xfrm>
          <a:prstGeom prst="ellipse">
            <a:avLst/>
          </a:prstGeom>
          <a:solidFill>
            <a:srgbClr val="006FD2"/>
          </a:solidFill>
          <a:ln>
            <a:solidFill>
              <a:srgbClr val="006F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206240" y="3931920"/>
            <a:ext cx="438912" cy="29260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05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73168" y="3895344"/>
            <a:ext cx="1828800" cy="80467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r"/>
            <a:r>
              <a:rPr sz="1300" b="1">
                <a:solidFill>
                  <a:srgbClr val="0F1C2B"/>
                </a:solidFill>
                <a:latin typeface="Aptos"/>
              </a:rPr>
              <a:t>Warnings &amp;
countermeasures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406640" y="3675887"/>
            <a:ext cx="2834640" cy="1353312"/>
          </a:xfrm>
          <a:prstGeom prst="roundRect">
            <a:avLst/>
          </a:prstGeom>
          <a:solidFill>
            <a:srgbClr val="F7F9FB"/>
          </a:solidFill>
          <a:ln w="12700">
            <a:solidFill>
              <a:srgbClr val="DD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589519" y="3904487"/>
            <a:ext cx="438912" cy="438912"/>
          </a:xfrm>
          <a:prstGeom prst="ellipse">
            <a:avLst/>
          </a:prstGeom>
          <a:solidFill>
            <a:srgbClr val="006FD2"/>
          </a:solidFill>
          <a:ln>
            <a:solidFill>
              <a:srgbClr val="006F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589519" y="3931920"/>
            <a:ext cx="438912" cy="29260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06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56448" y="3895344"/>
            <a:ext cx="1828800" cy="80467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r"/>
            <a:r>
              <a:rPr sz="1300" b="1">
                <a:solidFill>
                  <a:srgbClr val="0F1C2B"/>
                </a:solidFill>
                <a:latin typeface="Aptos"/>
              </a:rPr>
              <a:t>Cross-manufacturer
integration / retrofit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40080" y="5422392"/>
            <a:ext cx="6446520" cy="566928"/>
          </a:xfrm>
          <a:prstGeom prst="roundRect">
            <a:avLst/>
          </a:prstGeom>
          <a:solidFill>
            <a:srgbClr val="E8F3FC"/>
          </a:solidFill>
          <a:ln w="12700">
            <a:solidFill>
              <a:srgbClr val="E8F3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68680" y="5568696"/>
            <a:ext cx="5989320" cy="2743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150" b="1">
                <a:solidFill>
                  <a:srgbClr val="0F1C2B"/>
                </a:solidFill>
                <a:latin typeface="Aptos"/>
              </a:rPr>
              <a:t>Not just a sensor product – a technology architecture for climate, energy and smart-camper systems.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406640" y="5367528"/>
            <a:ext cx="3794760" cy="621792"/>
          </a:xfrm>
          <a:prstGeom prst="roundRect">
            <a:avLst/>
          </a:prstGeom>
          <a:solidFill>
            <a:srgbClr val="0F1C2B"/>
          </a:solidFill>
          <a:ln w="12700">
            <a:solidFill>
              <a:srgbClr val="0F1C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589520" y="5550408"/>
            <a:ext cx="3429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PATENT FILED · 22.09.2026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94360" y="6510528"/>
            <a:ext cx="5029200" cy="1828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800" b="0">
                <a:solidFill>
                  <a:srgbClr val="5B6A78"/>
                </a:solidFill>
                <a:latin typeface="Aptos"/>
              </a:rPr>
              <a:t>CamperTemp · Predictive Temperature Safety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201400" y="6492240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r"/>
            <a:r>
              <a:rPr sz="900" b="1">
                <a:solidFill>
                  <a:srgbClr val="5B6A78"/>
                </a:solidFill>
                <a:latin typeface="Aptos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530352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000" b="1">
                <a:solidFill>
                  <a:srgbClr val="006FD2"/>
                </a:solidFill>
                <a:latin typeface="Aptos"/>
              </a:rPr>
              <a:t>SCALABILITY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972800" cy="5029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2700" b="1">
                <a:solidFill>
                  <a:srgbClr val="0F1C2B"/>
                </a:solidFill>
                <a:latin typeface="Aptos"/>
              </a:rPr>
              <a:t>One Technology. Many Applications.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188720"/>
            <a:ext cx="10881360" cy="5029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400" b="0">
                <a:solidFill>
                  <a:srgbClr val="5B6A78"/>
                </a:solidFill>
                <a:latin typeface="Aptos"/>
              </a:rPr>
              <a:t>CamperTemp can start as a standalone product and integrate into existing ecosystems.</a:t>
            </a:r>
          </a:p>
        </p:txBody>
      </p:sp>
      <p:sp>
        <p:nvSpPr>
          <p:cNvPr id="5" name="Oval 4"/>
          <p:cNvSpPr/>
          <p:nvPr/>
        </p:nvSpPr>
        <p:spPr>
          <a:xfrm>
            <a:off x="914400" y="1856231"/>
            <a:ext cx="347472" cy="347472"/>
          </a:xfrm>
          <a:prstGeom prst="ellipse">
            <a:avLst/>
          </a:prstGeom>
          <a:solidFill>
            <a:srgbClr val="006FD2"/>
          </a:solidFill>
          <a:ln>
            <a:solidFill>
              <a:srgbClr val="006F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>
            <a:off x="1088136" y="2203704"/>
            <a:ext cx="0" cy="539496"/>
          </a:xfrm>
          <a:prstGeom prst="line">
            <a:avLst/>
          </a:prstGeom>
          <a:ln w="25400">
            <a:solidFill>
              <a:srgbClr val="DDE4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481328" y="1783080"/>
            <a:ext cx="141732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900" b="1">
                <a:solidFill>
                  <a:srgbClr val="006FD2"/>
                </a:solidFill>
                <a:latin typeface="Aptos"/>
              </a:rPr>
              <a:t>TODAY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0" y="1755648"/>
            <a:ext cx="4206240" cy="34747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600" b="1">
                <a:solidFill>
                  <a:srgbClr val="0F1C2B"/>
                </a:solidFill>
                <a:latin typeface="Aptos"/>
              </a:rPr>
              <a:t>Retrofit / Aftermarket</a:t>
            </a:r>
          </a:p>
        </p:txBody>
      </p:sp>
      <p:sp>
        <p:nvSpPr>
          <p:cNvPr id="9" name="Oval 8"/>
          <p:cNvSpPr/>
          <p:nvPr/>
        </p:nvSpPr>
        <p:spPr>
          <a:xfrm>
            <a:off x="914400" y="2752344"/>
            <a:ext cx="347472" cy="347472"/>
          </a:xfrm>
          <a:prstGeom prst="ellipse">
            <a:avLst/>
          </a:prstGeom>
          <a:solidFill>
            <a:srgbClr val="006FD2"/>
          </a:solidFill>
          <a:ln>
            <a:solidFill>
              <a:srgbClr val="006F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1088136" y="3099815"/>
            <a:ext cx="0" cy="539496"/>
          </a:xfrm>
          <a:prstGeom prst="line">
            <a:avLst/>
          </a:prstGeom>
          <a:ln w="25400">
            <a:solidFill>
              <a:srgbClr val="DDE4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481328" y="2679191"/>
            <a:ext cx="141732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900" b="1">
                <a:solidFill>
                  <a:srgbClr val="006FD2"/>
                </a:solidFill>
                <a:latin typeface="Aptos"/>
              </a:rPr>
              <a:t>TOMORROW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43200" y="2651760"/>
            <a:ext cx="4206240" cy="34747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600" b="1">
                <a:solidFill>
                  <a:srgbClr val="0F1C2B"/>
                </a:solidFill>
                <a:latin typeface="Aptos"/>
              </a:rPr>
              <a:t>Smart-Camper Systems</a:t>
            </a:r>
          </a:p>
        </p:txBody>
      </p:sp>
      <p:sp>
        <p:nvSpPr>
          <p:cNvPr id="13" name="Oval 12"/>
          <p:cNvSpPr/>
          <p:nvPr/>
        </p:nvSpPr>
        <p:spPr>
          <a:xfrm>
            <a:off x="914400" y="3648456"/>
            <a:ext cx="347472" cy="347472"/>
          </a:xfrm>
          <a:prstGeom prst="ellipse">
            <a:avLst/>
          </a:prstGeom>
          <a:solidFill>
            <a:srgbClr val="006FD2"/>
          </a:solidFill>
          <a:ln>
            <a:solidFill>
              <a:srgbClr val="006F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4" name="Connector 13"/>
          <p:cNvCxnSpPr/>
          <p:nvPr/>
        </p:nvCxnSpPr>
        <p:spPr>
          <a:xfrm>
            <a:off x="1088136" y="3995928"/>
            <a:ext cx="0" cy="539496"/>
          </a:xfrm>
          <a:prstGeom prst="line">
            <a:avLst/>
          </a:prstGeom>
          <a:ln w="25400">
            <a:solidFill>
              <a:srgbClr val="DDE4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481328" y="3575304"/>
            <a:ext cx="141732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900" b="1">
                <a:solidFill>
                  <a:srgbClr val="006FD2"/>
                </a:solidFill>
                <a:latin typeface="Aptos"/>
              </a:rPr>
              <a:t>EXPANSION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43200" y="3547872"/>
            <a:ext cx="4206240" cy="34747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600" b="1">
                <a:solidFill>
                  <a:srgbClr val="0F1C2B"/>
                </a:solidFill>
                <a:latin typeface="Aptos"/>
              </a:rPr>
              <a:t>Climate &amp; Energy</a:t>
            </a:r>
          </a:p>
        </p:txBody>
      </p:sp>
      <p:sp>
        <p:nvSpPr>
          <p:cNvPr id="17" name="Oval 16"/>
          <p:cNvSpPr/>
          <p:nvPr/>
        </p:nvSpPr>
        <p:spPr>
          <a:xfrm>
            <a:off x="914400" y="4544568"/>
            <a:ext cx="347472" cy="347472"/>
          </a:xfrm>
          <a:prstGeom prst="ellipse">
            <a:avLst/>
          </a:prstGeom>
          <a:solidFill>
            <a:srgbClr val="0F1C2B"/>
          </a:solidFill>
          <a:ln>
            <a:solidFill>
              <a:srgbClr val="0F1C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81328" y="4471416"/>
            <a:ext cx="141732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900" b="1">
                <a:solidFill>
                  <a:srgbClr val="006FD2"/>
                </a:solidFill>
                <a:latin typeface="Aptos"/>
              </a:rPr>
              <a:t>INDUSTRY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743200" y="4443983"/>
            <a:ext cx="4206240" cy="34747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600" b="1">
                <a:solidFill>
                  <a:srgbClr val="0F1C2B"/>
                </a:solidFill>
                <a:latin typeface="Aptos"/>
              </a:rPr>
              <a:t>Manufacturer Integration / OEM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60920" y="1755648"/>
            <a:ext cx="4160520" cy="3749039"/>
          </a:xfrm>
          <a:prstGeom prst="roundRect">
            <a:avLst/>
          </a:prstGeom>
          <a:solidFill>
            <a:srgbClr val="F7F9FB"/>
          </a:solidFill>
          <a:ln w="12700">
            <a:solidFill>
              <a:srgbClr val="DD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680960" y="2057400"/>
            <a:ext cx="3474720" cy="34747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600" b="1">
                <a:solidFill>
                  <a:srgbClr val="0F1C2B"/>
                </a:solidFill>
                <a:latin typeface="Aptos"/>
              </a:rPr>
              <a:t>Scalable Business Models</a:t>
            </a:r>
          </a:p>
        </p:txBody>
      </p:sp>
      <p:sp>
        <p:nvSpPr>
          <p:cNvPr id="22" name="Oval 21"/>
          <p:cNvSpPr/>
          <p:nvPr/>
        </p:nvSpPr>
        <p:spPr>
          <a:xfrm>
            <a:off x="7699248" y="2670048"/>
            <a:ext cx="365760" cy="365760"/>
          </a:xfrm>
          <a:prstGeom prst="ellipse">
            <a:avLst/>
          </a:prstGeom>
          <a:solidFill>
            <a:srgbClr val="1C8C60"/>
          </a:solidFill>
          <a:ln>
            <a:solidFill>
              <a:srgbClr val="1C8C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699248" y="2679191"/>
            <a:ext cx="365760" cy="32004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Segoe UI Symbol"/>
              </a:rPr>
              <a:t>⚙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11312" y="2679191"/>
            <a:ext cx="2880360" cy="30175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250" b="1">
                <a:solidFill>
                  <a:srgbClr val="1C2732"/>
                </a:solidFill>
                <a:latin typeface="Aptos"/>
              </a:rPr>
              <a:t>Hardware</a:t>
            </a:r>
          </a:p>
        </p:txBody>
      </p:sp>
      <p:sp>
        <p:nvSpPr>
          <p:cNvPr id="25" name="Oval 24"/>
          <p:cNvSpPr/>
          <p:nvPr/>
        </p:nvSpPr>
        <p:spPr>
          <a:xfrm>
            <a:off x="7699248" y="3191256"/>
            <a:ext cx="365760" cy="365760"/>
          </a:xfrm>
          <a:prstGeom prst="ellipse">
            <a:avLst/>
          </a:prstGeom>
          <a:solidFill>
            <a:srgbClr val="1C8C60"/>
          </a:solidFill>
          <a:ln>
            <a:solidFill>
              <a:srgbClr val="1C8C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699248" y="3200399"/>
            <a:ext cx="365760" cy="32004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Segoe UI Symbol"/>
              </a:rPr>
              <a:t>☁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11312" y="3200399"/>
            <a:ext cx="2880360" cy="30175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250" b="0">
                <a:solidFill>
                  <a:srgbClr val="1C2732"/>
                </a:solidFill>
                <a:latin typeface="Aptos"/>
              </a:rPr>
              <a:t>Software &amp; Services</a:t>
            </a:r>
          </a:p>
        </p:txBody>
      </p:sp>
      <p:sp>
        <p:nvSpPr>
          <p:cNvPr id="28" name="Oval 27"/>
          <p:cNvSpPr/>
          <p:nvPr/>
        </p:nvSpPr>
        <p:spPr>
          <a:xfrm>
            <a:off x="7699248" y="3712463"/>
            <a:ext cx="365760" cy="365760"/>
          </a:xfrm>
          <a:prstGeom prst="ellipse">
            <a:avLst/>
          </a:prstGeom>
          <a:solidFill>
            <a:srgbClr val="1C8C60"/>
          </a:solidFill>
          <a:ln>
            <a:solidFill>
              <a:srgbClr val="1C8C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699248" y="3721607"/>
            <a:ext cx="365760" cy="32004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Segoe UI Symbol"/>
              </a:rPr>
              <a:t>↔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11312" y="3721607"/>
            <a:ext cx="2880360" cy="30175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250" b="0">
                <a:solidFill>
                  <a:srgbClr val="1C2732"/>
                </a:solidFill>
                <a:latin typeface="Aptos"/>
              </a:rPr>
              <a:t>Integration</a:t>
            </a:r>
          </a:p>
        </p:txBody>
      </p:sp>
      <p:sp>
        <p:nvSpPr>
          <p:cNvPr id="31" name="Oval 30"/>
          <p:cNvSpPr/>
          <p:nvPr/>
        </p:nvSpPr>
        <p:spPr>
          <a:xfrm>
            <a:off x="7699248" y="4233672"/>
            <a:ext cx="365760" cy="365760"/>
          </a:xfrm>
          <a:prstGeom prst="ellipse">
            <a:avLst/>
          </a:prstGeom>
          <a:solidFill>
            <a:srgbClr val="1C8C60"/>
          </a:solidFill>
          <a:ln>
            <a:solidFill>
              <a:srgbClr val="1C8C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699248" y="4242816"/>
            <a:ext cx="365760" cy="32004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Segoe UI Symbol"/>
              </a:rPr>
              <a:t>▣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11312" y="4242816"/>
            <a:ext cx="2880360" cy="30175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250" b="0">
                <a:solidFill>
                  <a:srgbClr val="1C2732"/>
                </a:solidFill>
                <a:latin typeface="Aptos"/>
              </a:rPr>
              <a:t>Licensing</a:t>
            </a:r>
          </a:p>
        </p:txBody>
      </p:sp>
      <p:sp>
        <p:nvSpPr>
          <p:cNvPr id="34" name="Oval 33"/>
          <p:cNvSpPr/>
          <p:nvPr/>
        </p:nvSpPr>
        <p:spPr>
          <a:xfrm>
            <a:off x="7699248" y="4754879"/>
            <a:ext cx="365760" cy="365760"/>
          </a:xfrm>
          <a:prstGeom prst="ellipse">
            <a:avLst/>
          </a:prstGeom>
          <a:solidFill>
            <a:srgbClr val="1C8C60"/>
          </a:solidFill>
          <a:ln>
            <a:solidFill>
              <a:srgbClr val="1C8C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699248" y="4764023"/>
            <a:ext cx="365760" cy="32004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Segoe UI Symbol"/>
              </a:rPr>
              <a:t>◆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211312" y="4764023"/>
            <a:ext cx="2880360" cy="30175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250" b="0">
                <a:solidFill>
                  <a:srgbClr val="1C2732"/>
                </a:solidFill>
                <a:latin typeface="Aptos"/>
              </a:rPr>
              <a:t>IP / Technology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58368" y="5541264"/>
            <a:ext cx="5989320" cy="621792"/>
          </a:xfrm>
          <a:prstGeom prst="roundRect">
            <a:avLst/>
          </a:prstGeom>
          <a:solidFill>
            <a:srgbClr val="E8F3FC"/>
          </a:solidFill>
          <a:ln w="12700">
            <a:solidFill>
              <a:srgbClr val="E8F3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68680" y="5705856"/>
            <a:ext cx="5577840" cy="2926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500" b="1">
                <a:solidFill>
                  <a:srgbClr val="006FD2"/>
                </a:solidFill>
                <a:latin typeface="Aptos"/>
              </a:rPr>
              <a:t>One product today. An integration platform tomorrow.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94360" y="6510528"/>
            <a:ext cx="5029200" cy="1828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800" b="0">
                <a:solidFill>
                  <a:srgbClr val="5B6A78"/>
                </a:solidFill>
                <a:latin typeface="Aptos"/>
              </a:rPr>
              <a:t>CamperTemp · Predictive Temperature Safety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201400" y="6492240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r"/>
            <a:r>
              <a:rPr sz="900" b="1">
                <a:solidFill>
                  <a:srgbClr val="5B6A78"/>
                </a:solidFill>
                <a:latin typeface="Aptos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530352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000" b="1">
                <a:solidFill>
                  <a:srgbClr val="006FD2"/>
                </a:solidFill>
                <a:latin typeface="Aptos"/>
              </a:rPr>
              <a:t>USERS &amp; MARKET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972800" cy="5029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2700" b="1">
                <a:solidFill>
                  <a:srgbClr val="0F1C2B"/>
                </a:solidFill>
                <a:latin typeface="Aptos"/>
              </a:rPr>
              <a:t>A Large User Base. A Growing Vehicle Fleet.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188720"/>
            <a:ext cx="10881360" cy="5029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400" b="0">
                <a:solidFill>
                  <a:srgbClr val="5B6A78"/>
                </a:solidFill>
                <a:latin typeface="Aptos"/>
              </a:rPr>
              <a:t>CamperTemp addresses a real-world use case – with measurable reach in Germany and Europe.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847088"/>
            <a:ext cx="2395728" cy="2578608"/>
          </a:xfrm>
          <a:prstGeom prst="roundRect">
            <a:avLst/>
          </a:prstGeom>
          <a:solidFill>
            <a:srgbClr val="F7F9FB"/>
          </a:solidFill>
          <a:ln w="12700">
            <a:solidFill>
              <a:srgbClr val="DD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5528" y="2148840"/>
            <a:ext cx="1993392" cy="457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2600" b="1">
                <a:solidFill>
                  <a:srgbClr val="006FD2"/>
                </a:solidFill>
                <a:latin typeface="Aptos"/>
              </a:rPr>
              <a:t>17 Mio.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5528" y="2779776"/>
            <a:ext cx="1965960" cy="713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220" b="1">
                <a:solidFill>
                  <a:srgbClr val="0F1C2B"/>
                </a:solidFill>
                <a:latin typeface="Aptos"/>
              </a:rPr>
              <a:t>People with a connection to camping
in Germany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" y="3685032"/>
            <a:ext cx="1965960" cy="4389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000" b="0">
                <a:solidFill>
                  <a:srgbClr val="5B6A78"/>
                </a:solidFill>
                <a:latin typeface="Aptos"/>
              </a:rPr>
              <a:t>25% of the population aged 16+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56432" y="1847088"/>
            <a:ext cx="2395728" cy="2578608"/>
          </a:xfrm>
          <a:prstGeom prst="roundRect">
            <a:avLst/>
          </a:prstGeom>
          <a:solidFill>
            <a:srgbClr val="F7F9FB"/>
          </a:solidFill>
          <a:ln w="12700">
            <a:solidFill>
              <a:srgbClr val="DD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57600" y="2148840"/>
            <a:ext cx="1993392" cy="457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2600" b="1">
                <a:solidFill>
                  <a:srgbClr val="0F1C2B"/>
                </a:solidFill>
                <a:latin typeface="Aptos"/>
              </a:rPr>
              <a:t>&gt; 1,8 Mio.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779776"/>
            <a:ext cx="1965960" cy="713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220" b="1">
                <a:solidFill>
                  <a:srgbClr val="0F1C2B"/>
                </a:solidFill>
                <a:latin typeface="Aptos"/>
              </a:rPr>
              <a:t>Caravans &amp; motorhomes
in Germany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0" y="3685032"/>
            <a:ext cx="1965960" cy="4389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000" b="0">
                <a:solidFill>
                  <a:srgbClr val="5B6A78"/>
                </a:solidFill>
                <a:latin typeface="Aptos"/>
              </a:rPr>
              <a:t>registered vehicle stock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18504" y="1847088"/>
            <a:ext cx="2395728" cy="2578608"/>
          </a:xfrm>
          <a:prstGeom prst="roundRect">
            <a:avLst/>
          </a:prstGeom>
          <a:solidFill>
            <a:srgbClr val="F7F9FB"/>
          </a:solidFill>
          <a:ln w="12700">
            <a:solidFill>
              <a:srgbClr val="DD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19672" y="2148840"/>
            <a:ext cx="1993392" cy="457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2600" b="1">
                <a:solidFill>
                  <a:srgbClr val="E12D2D"/>
                </a:solidFill>
                <a:latin typeface="Aptos"/>
              </a:rPr>
              <a:t>46 %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19672" y="2779776"/>
            <a:ext cx="1965960" cy="713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220" b="1">
                <a:solidFill>
                  <a:srgbClr val="0F1C2B"/>
                </a:solidFill>
                <a:latin typeface="Aptos"/>
              </a:rPr>
              <a:t>of surveyed German
motorhome users traveling with a pet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19672" y="3685032"/>
            <a:ext cx="1965960" cy="4389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000" b="0">
                <a:solidFill>
                  <a:srgbClr val="5B6A78"/>
                </a:solidFill>
                <a:latin typeface="Aptos"/>
              </a:rPr>
              <a:t>96% of them own dogs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80576" y="1847088"/>
            <a:ext cx="2395728" cy="2578608"/>
          </a:xfrm>
          <a:prstGeom prst="roundRect">
            <a:avLst/>
          </a:prstGeom>
          <a:solidFill>
            <a:srgbClr val="F7F9FB"/>
          </a:solidFill>
          <a:ln w="12700">
            <a:solidFill>
              <a:srgbClr val="DD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381744" y="2148840"/>
            <a:ext cx="1993392" cy="457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2600" b="1">
                <a:solidFill>
                  <a:srgbClr val="006FD2"/>
                </a:solidFill>
                <a:latin typeface="Aptos"/>
              </a:rPr>
              <a:t>413 Mio.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81744" y="2779776"/>
            <a:ext cx="1965960" cy="713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220" b="1">
                <a:solidFill>
                  <a:srgbClr val="0F1C2B"/>
                </a:solidFill>
                <a:latin typeface="Aptos"/>
              </a:rPr>
              <a:t>Camping/RV/trailer
overnight stays in the EU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81744" y="3685032"/>
            <a:ext cx="1965960" cy="4389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000" b="0">
                <a:solidFill>
                  <a:srgbClr val="5B6A78"/>
                </a:solidFill>
                <a:latin typeface="Aptos"/>
              </a:rPr>
              <a:t>2025 · +28.5% since 2015</a:t>
            </a:r>
          </a:p>
        </p:txBody>
      </p:sp>
      <p:sp>
        <p:nvSpPr>
          <p:cNvPr id="21" name="Oval 20"/>
          <p:cNvSpPr/>
          <p:nvPr/>
        </p:nvSpPr>
        <p:spPr>
          <a:xfrm>
            <a:off x="2295144" y="2084831"/>
            <a:ext cx="457200" cy="457200"/>
          </a:xfrm>
          <a:prstGeom prst="ellipse">
            <a:avLst/>
          </a:prstGeom>
          <a:solidFill>
            <a:srgbClr val="006FD2"/>
          </a:solidFill>
          <a:ln>
            <a:solidFill>
              <a:srgbClr val="006F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295144" y="2103120"/>
            <a:ext cx="457200" cy="38404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sz="1700" b="0">
                <a:solidFill>
                  <a:srgbClr val="FFFFFF"/>
                </a:solidFill>
                <a:latin typeface="Segoe UI Emoji"/>
              </a:rPr>
              <a:t>👥</a:t>
            </a:r>
          </a:p>
        </p:txBody>
      </p:sp>
      <p:sp>
        <p:nvSpPr>
          <p:cNvPr id="23" name="Oval 22"/>
          <p:cNvSpPr/>
          <p:nvPr/>
        </p:nvSpPr>
        <p:spPr>
          <a:xfrm>
            <a:off x="5157216" y="2084831"/>
            <a:ext cx="457200" cy="457200"/>
          </a:xfrm>
          <a:prstGeom prst="ellipse">
            <a:avLst/>
          </a:prstGeom>
          <a:solidFill>
            <a:srgbClr val="0F1C2B"/>
          </a:solidFill>
          <a:ln>
            <a:solidFill>
              <a:srgbClr val="0F1C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157216" y="2103120"/>
            <a:ext cx="457200" cy="38404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sz="1700" b="0">
                <a:solidFill>
                  <a:srgbClr val="FFFFFF"/>
                </a:solidFill>
                <a:latin typeface="Segoe UI Emoji"/>
              </a:rPr>
              <a:t>🚐</a:t>
            </a:r>
          </a:p>
        </p:txBody>
      </p:sp>
      <p:sp>
        <p:nvSpPr>
          <p:cNvPr id="25" name="Oval 24"/>
          <p:cNvSpPr/>
          <p:nvPr/>
        </p:nvSpPr>
        <p:spPr>
          <a:xfrm>
            <a:off x="8019288" y="2084831"/>
            <a:ext cx="457200" cy="457200"/>
          </a:xfrm>
          <a:prstGeom prst="ellipse">
            <a:avLst/>
          </a:prstGeom>
          <a:solidFill>
            <a:srgbClr val="E12D2D"/>
          </a:solidFill>
          <a:ln>
            <a:solidFill>
              <a:srgbClr val="E12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019288" y="2103120"/>
            <a:ext cx="457200" cy="38404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sz="1700" b="0">
                <a:solidFill>
                  <a:srgbClr val="FFFFFF"/>
                </a:solidFill>
                <a:latin typeface="Segoe UI Emoji"/>
              </a:rPr>
              <a:t>🐕</a:t>
            </a:r>
          </a:p>
        </p:txBody>
      </p:sp>
      <p:sp>
        <p:nvSpPr>
          <p:cNvPr id="27" name="Oval 26"/>
          <p:cNvSpPr/>
          <p:nvPr/>
        </p:nvSpPr>
        <p:spPr>
          <a:xfrm>
            <a:off x="10881360" y="2084831"/>
            <a:ext cx="457200" cy="457200"/>
          </a:xfrm>
          <a:prstGeom prst="ellipse">
            <a:avLst/>
          </a:prstGeom>
          <a:solidFill>
            <a:srgbClr val="006FD2"/>
          </a:solidFill>
          <a:ln>
            <a:solidFill>
              <a:srgbClr val="006F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881360" y="2103120"/>
            <a:ext cx="457200" cy="38404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sz="1700" b="0">
                <a:solidFill>
                  <a:srgbClr val="FFFFFF"/>
                </a:solidFill>
                <a:latin typeface="Segoe UI Emoji"/>
              </a:rPr>
              <a:t>⛺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94360" y="4681728"/>
            <a:ext cx="10981944" cy="841248"/>
          </a:xfrm>
          <a:prstGeom prst="roundRect">
            <a:avLst/>
          </a:prstGeom>
          <a:solidFill>
            <a:srgbClr val="0F1C2B"/>
          </a:solidFill>
          <a:ln w="12700">
            <a:solidFill>
              <a:srgbClr val="0F1C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41248" y="4892040"/>
            <a:ext cx="594360" cy="2560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Aptos"/>
              </a:rPr>
              <a:t>2025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536192" y="4818888"/>
            <a:ext cx="1097280" cy="3657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Aptos"/>
              </a:rPr>
              <a:t>94.134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697480" y="4782312"/>
            <a:ext cx="2331720" cy="457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050" b="1">
                <a:solidFill>
                  <a:srgbClr val="FFFFFF"/>
                </a:solidFill>
                <a:latin typeface="Aptos"/>
              </a:rPr>
              <a:t>new leisure vehicles
in Germany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806440" y="4818888"/>
            <a:ext cx="1325880" cy="3657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Aptos"/>
              </a:rPr>
              <a:t>&gt;215.000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187184" y="4782312"/>
            <a:ext cx="2057400" cy="457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050" b="1">
                <a:solidFill>
                  <a:srgbClr val="FFFFFF"/>
                </a:solidFill>
                <a:latin typeface="Aptos"/>
              </a:rPr>
              <a:t>new registrations
in Europe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555480" y="4764024"/>
            <a:ext cx="1691640" cy="4846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r"/>
            <a:r>
              <a:rPr sz="1000" b="1">
                <a:solidFill>
                  <a:srgbClr val="FFFFFF"/>
                </a:solidFill>
                <a:latin typeface="Aptos"/>
              </a:rPr>
              <a:t>→ real, growing
use situations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0080" y="5687568"/>
            <a:ext cx="10927080" cy="34747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/>
            <a:r>
              <a:rPr sz="1700" b="1">
                <a:solidFill>
                  <a:srgbClr val="0F1C2B"/>
                </a:solidFill>
                <a:latin typeface="Aptos"/>
              </a:rPr>
              <a:t>CamperTemp – Predictive Temperature Safety for mobile interiors.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0080" y="6108192"/>
            <a:ext cx="10927080" cy="21945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/>
            <a:r>
              <a:rPr sz="850" b="0">
                <a:solidFill>
                  <a:srgbClr val="5B6A78"/>
                </a:solidFill>
                <a:latin typeface="Aptos"/>
              </a:rPr>
              <a:t>Sources: ADAC · CIVD · CamperContact · Eurostat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94360" y="6510528"/>
            <a:ext cx="5029200" cy="1828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800" b="0">
                <a:solidFill>
                  <a:srgbClr val="5B6A78"/>
                </a:solidFill>
                <a:latin typeface="Aptos"/>
              </a:rPr>
              <a:t>CamperTemp · Predictive Temperature Safety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1201400" y="6492240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r"/>
            <a:r>
              <a:rPr sz="900" b="1">
                <a:solidFill>
                  <a:srgbClr val="5B6A78"/>
                </a:solidFill>
                <a:latin typeface="Aptos"/>
              </a:rPr>
              <a:t>05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CamperTemp – Master Pitch – English v2</dc:title>
  <dc:subject>5-Slide Investor &amp; Strategic Partner Presentation</dc:subject>
  <dc:creator>CamperTemp</dc:creator>
  <cp:keywords>CamperTemp, Predictive Temperature Safety, Caravaning, RV, Safety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